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Robo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1090EB1-BF92-458C-8FE6-D0716ACA1F33}">
  <a:tblStyle styleId="{F1090EB1-BF92-458C-8FE6-D0716ACA1F3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15eda26b59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15eda26b59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15eda26e1f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15eda26e1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15eda26e1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15eda26e1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1444c2a4ab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1444c2a4ab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15eda26b5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15eda26b5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15eda26b59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15eda26b59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15eda26b5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15eda26b5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15eda26b59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15eda26b59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15eda26b59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15eda26b59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15eda26b59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15eda26b5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1444c2a4ab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1444c2a4ab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1444c2a4ab_0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1444c2a4ab_0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148e99683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148e99683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1444c2a4ab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1444c2a4ab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15eda26b59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15eda26b59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15eda26b59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15eda26b59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1444c2a4ab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1444c2a4ab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15eda26b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15eda26b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15eda26b5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15eda26b5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15dba7df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15dba7df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15eda26b5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15eda26b5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15dba7dfd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15dba7dfd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1444c2a4ab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1444c2a4ab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6.jpg"/><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5.jpg"/><Relationship Id="rId4"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9.jpg"/><Relationship Id="rId4" Type="http://schemas.openxmlformats.org/officeDocument/2006/relationships/image" Target="../media/image2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2.jpg"/><Relationship Id="rId4" Type="http://schemas.openxmlformats.org/officeDocument/2006/relationships/image" Target="../media/image1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8.jpg"/><Relationship Id="rId4"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0.jpg"/><Relationship Id="rId4" Type="http://schemas.openxmlformats.org/officeDocument/2006/relationships/image" Target="../media/image1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3.jpg"/><Relationship Id="rId4"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DESIGN OF GANTRY LOADER MILLING MACHINE (GLMM)</a:t>
            </a:r>
            <a:endParaRPr>
              <a:latin typeface="Times New Roman"/>
              <a:ea typeface="Times New Roman"/>
              <a:cs typeface="Times New Roman"/>
              <a:sym typeface="Times New Roman"/>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GB">
                <a:latin typeface="Times New Roman"/>
                <a:ea typeface="Times New Roman"/>
                <a:cs typeface="Times New Roman"/>
                <a:sym typeface="Times New Roman"/>
              </a:rPr>
              <a:t>BATCH - 09</a:t>
            </a:r>
            <a:endParaRPr>
              <a:latin typeface="Times New Roman"/>
              <a:ea typeface="Times New Roman"/>
              <a:cs typeface="Times New Roman"/>
              <a:sym typeface="Times New Roman"/>
            </a:endParaRPr>
          </a:p>
        </p:txBody>
      </p:sp>
      <p:pic>
        <p:nvPicPr>
          <p:cNvPr id="87" name="Google Shape;87;p13"/>
          <p:cNvPicPr preferRelativeResize="0"/>
          <p:nvPr/>
        </p:nvPicPr>
        <p:blipFill>
          <a:blip r:embed="rId3">
            <a:alphaModFix/>
          </a:blip>
          <a:stretch>
            <a:fillRect/>
          </a:stretch>
        </p:blipFill>
        <p:spPr>
          <a:xfrm>
            <a:off x="138425" y="4642775"/>
            <a:ext cx="2396050" cy="365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2"/>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DESIGN CALCULATIONS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23"/>
          <p:cNvPicPr preferRelativeResize="0"/>
          <p:nvPr/>
        </p:nvPicPr>
        <p:blipFill rotWithShape="1">
          <a:blip r:embed="rId3">
            <a:alphaModFix/>
          </a:blip>
          <a:srcRect b="20723" l="5570" r="52674" t="43235"/>
          <a:stretch/>
        </p:blipFill>
        <p:spPr>
          <a:xfrm>
            <a:off x="326900" y="969875"/>
            <a:ext cx="3541626" cy="3954775"/>
          </a:xfrm>
          <a:prstGeom prst="rect">
            <a:avLst/>
          </a:prstGeom>
          <a:noFill/>
          <a:ln>
            <a:noFill/>
          </a:ln>
        </p:spPr>
      </p:pic>
      <p:pic>
        <p:nvPicPr>
          <p:cNvPr id="150" name="Google Shape;150;p23"/>
          <p:cNvPicPr preferRelativeResize="0"/>
          <p:nvPr/>
        </p:nvPicPr>
        <p:blipFill rotWithShape="1">
          <a:blip r:embed="rId4">
            <a:alphaModFix/>
          </a:blip>
          <a:srcRect b="47348" l="6447" r="16976" t="16024"/>
          <a:stretch/>
        </p:blipFill>
        <p:spPr>
          <a:xfrm>
            <a:off x="4021075" y="1168225"/>
            <a:ext cx="4817801" cy="2981207"/>
          </a:xfrm>
          <a:prstGeom prst="rect">
            <a:avLst/>
          </a:prstGeom>
          <a:noFill/>
          <a:ln>
            <a:noFill/>
          </a:ln>
        </p:spPr>
      </p:pic>
      <p:sp>
        <p:nvSpPr>
          <p:cNvPr id="151" name="Google Shape;151;p23"/>
          <p:cNvSpPr txBox="1"/>
          <p:nvPr/>
        </p:nvSpPr>
        <p:spPr>
          <a:xfrm>
            <a:off x="479475" y="185250"/>
            <a:ext cx="78897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700">
                <a:latin typeface="Roboto"/>
                <a:ea typeface="Roboto"/>
                <a:cs typeface="Roboto"/>
                <a:sym typeface="Roboto"/>
              </a:rPr>
              <a:t>CATALOGUE DATA FOR ACTUATOR</a:t>
            </a:r>
            <a:endParaRPr sz="27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nvSpPr>
        <p:spPr>
          <a:xfrm>
            <a:off x="479475" y="185250"/>
            <a:ext cx="78897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700">
                <a:latin typeface="Roboto"/>
                <a:ea typeface="Roboto"/>
                <a:cs typeface="Roboto"/>
                <a:sym typeface="Roboto"/>
              </a:rPr>
              <a:t>CATALOGUE DATA FOR GRIPPER</a:t>
            </a:r>
            <a:endParaRPr sz="2700">
              <a:latin typeface="Roboto"/>
              <a:ea typeface="Roboto"/>
              <a:cs typeface="Roboto"/>
              <a:sym typeface="Roboto"/>
            </a:endParaRPr>
          </a:p>
        </p:txBody>
      </p:sp>
      <p:pic>
        <p:nvPicPr>
          <p:cNvPr id="157" name="Google Shape;157;p24"/>
          <p:cNvPicPr preferRelativeResize="0"/>
          <p:nvPr/>
        </p:nvPicPr>
        <p:blipFill rotWithShape="1">
          <a:blip r:embed="rId3">
            <a:alphaModFix/>
          </a:blip>
          <a:srcRect b="49470" l="0" r="0" t="14234"/>
          <a:stretch/>
        </p:blipFill>
        <p:spPr>
          <a:xfrm>
            <a:off x="939575" y="904500"/>
            <a:ext cx="7429601" cy="38140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5"/>
          <p:cNvPicPr preferRelativeResize="0"/>
          <p:nvPr/>
        </p:nvPicPr>
        <p:blipFill>
          <a:blip r:embed="rId3">
            <a:alphaModFix/>
          </a:blip>
          <a:stretch>
            <a:fillRect/>
          </a:stretch>
        </p:blipFill>
        <p:spPr>
          <a:xfrm>
            <a:off x="730125" y="0"/>
            <a:ext cx="3748652" cy="5143501"/>
          </a:xfrm>
          <a:prstGeom prst="rect">
            <a:avLst/>
          </a:prstGeom>
          <a:noFill/>
          <a:ln>
            <a:noFill/>
          </a:ln>
        </p:spPr>
      </p:pic>
      <p:pic>
        <p:nvPicPr>
          <p:cNvPr id="163" name="Google Shape;163;p25"/>
          <p:cNvPicPr preferRelativeResize="0"/>
          <p:nvPr/>
        </p:nvPicPr>
        <p:blipFill>
          <a:blip r:embed="rId4">
            <a:alphaModFix/>
          </a:blip>
          <a:stretch>
            <a:fillRect/>
          </a:stretch>
        </p:blipFill>
        <p:spPr>
          <a:xfrm>
            <a:off x="5317700" y="0"/>
            <a:ext cx="3538675"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6"/>
          <p:cNvPicPr preferRelativeResize="0"/>
          <p:nvPr/>
        </p:nvPicPr>
        <p:blipFill rotWithShape="1">
          <a:blip r:embed="rId3">
            <a:alphaModFix/>
          </a:blip>
          <a:srcRect b="0" l="1028" r="1028" t="0"/>
          <a:stretch/>
        </p:blipFill>
        <p:spPr>
          <a:xfrm>
            <a:off x="730125" y="0"/>
            <a:ext cx="3748651" cy="5143501"/>
          </a:xfrm>
          <a:prstGeom prst="rect">
            <a:avLst/>
          </a:prstGeom>
          <a:noFill/>
          <a:ln>
            <a:noFill/>
          </a:ln>
        </p:spPr>
      </p:pic>
      <p:pic>
        <p:nvPicPr>
          <p:cNvPr id="169" name="Google Shape;169;p26"/>
          <p:cNvPicPr preferRelativeResize="0"/>
          <p:nvPr/>
        </p:nvPicPr>
        <p:blipFill rotWithShape="1">
          <a:blip r:embed="rId4">
            <a:alphaModFix/>
          </a:blip>
          <a:srcRect b="0" l="6514" r="6506" t="0"/>
          <a:stretch/>
        </p:blipFill>
        <p:spPr>
          <a:xfrm>
            <a:off x="5317700" y="0"/>
            <a:ext cx="3538675" cy="5143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7"/>
          <p:cNvPicPr preferRelativeResize="0"/>
          <p:nvPr/>
        </p:nvPicPr>
        <p:blipFill rotWithShape="1">
          <a:blip r:embed="rId3">
            <a:alphaModFix/>
          </a:blip>
          <a:srcRect b="524" l="0" r="0" t="524"/>
          <a:stretch/>
        </p:blipFill>
        <p:spPr>
          <a:xfrm>
            <a:off x="730125" y="0"/>
            <a:ext cx="3748652" cy="5143501"/>
          </a:xfrm>
          <a:prstGeom prst="rect">
            <a:avLst/>
          </a:prstGeom>
          <a:noFill/>
          <a:ln>
            <a:noFill/>
          </a:ln>
        </p:spPr>
      </p:pic>
      <p:pic>
        <p:nvPicPr>
          <p:cNvPr id="175" name="Google Shape;175;p27"/>
          <p:cNvPicPr preferRelativeResize="0"/>
          <p:nvPr/>
        </p:nvPicPr>
        <p:blipFill rotWithShape="1">
          <a:blip r:embed="rId4">
            <a:alphaModFix/>
          </a:blip>
          <a:srcRect b="0" l="386" r="386" t="0"/>
          <a:stretch/>
        </p:blipFill>
        <p:spPr>
          <a:xfrm>
            <a:off x="5317700" y="0"/>
            <a:ext cx="3538675"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8"/>
          <p:cNvPicPr preferRelativeResize="0"/>
          <p:nvPr/>
        </p:nvPicPr>
        <p:blipFill rotWithShape="1">
          <a:blip r:embed="rId3">
            <a:alphaModFix/>
          </a:blip>
          <a:srcRect b="0" l="416" r="406" t="0"/>
          <a:stretch/>
        </p:blipFill>
        <p:spPr>
          <a:xfrm>
            <a:off x="730125" y="0"/>
            <a:ext cx="3748650" cy="5143501"/>
          </a:xfrm>
          <a:prstGeom prst="rect">
            <a:avLst/>
          </a:prstGeom>
          <a:noFill/>
          <a:ln>
            <a:noFill/>
          </a:ln>
        </p:spPr>
      </p:pic>
      <p:pic>
        <p:nvPicPr>
          <p:cNvPr id="181" name="Google Shape;181;p28"/>
          <p:cNvPicPr preferRelativeResize="0"/>
          <p:nvPr/>
        </p:nvPicPr>
        <p:blipFill rotWithShape="1">
          <a:blip r:embed="rId4">
            <a:alphaModFix/>
          </a:blip>
          <a:srcRect b="0" l="3772" r="3772" t="0"/>
          <a:stretch/>
        </p:blipFill>
        <p:spPr>
          <a:xfrm>
            <a:off x="5317700" y="0"/>
            <a:ext cx="3538675" cy="5143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29"/>
          <p:cNvPicPr preferRelativeResize="0"/>
          <p:nvPr/>
        </p:nvPicPr>
        <p:blipFill rotWithShape="1">
          <a:blip r:embed="rId3">
            <a:alphaModFix/>
          </a:blip>
          <a:srcRect b="0" l="7813" r="7813" t="0"/>
          <a:stretch/>
        </p:blipFill>
        <p:spPr>
          <a:xfrm>
            <a:off x="730125" y="0"/>
            <a:ext cx="3748648" cy="5143501"/>
          </a:xfrm>
          <a:prstGeom prst="rect">
            <a:avLst/>
          </a:prstGeom>
          <a:noFill/>
          <a:ln>
            <a:noFill/>
          </a:ln>
        </p:spPr>
      </p:pic>
      <p:pic>
        <p:nvPicPr>
          <p:cNvPr id="187" name="Google Shape;187;p29"/>
          <p:cNvPicPr preferRelativeResize="0"/>
          <p:nvPr/>
        </p:nvPicPr>
        <p:blipFill rotWithShape="1">
          <a:blip r:embed="rId4">
            <a:alphaModFix/>
          </a:blip>
          <a:srcRect b="0" l="2208" r="2198" t="0"/>
          <a:stretch/>
        </p:blipFill>
        <p:spPr>
          <a:xfrm>
            <a:off x="5317700" y="0"/>
            <a:ext cx="3538676" cy="51435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30"/>
          <p:cNvPicPr preferRelativeResize="0"/>
          <p:nvPr/>
        </p:nvPicPr>
        <p:blipFill rotWithShape="1">
          <a:blip r:embed="rId3">
            <a:alphaModFix/>
          </a:blip>
          <a:srcRect b="3678" l="0" r="0" t="3669"/>
          <a:stretch/>
        </p:blipFill>
        <p:spPr>
          <a:xfrm>
            <a:off x="2866000" y="0"/>
            <a:ext cx="3748649"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31"/>
          <p:cNvPicPr preferRelativeResize="0"/>
          <p:nvPr/>
        </p:nvPicPr>
        <p:blipFill rotWithShape="1">
          <a:blip r:embed="rId3">
            <a:alphaModFix/>
          </a:blip>
          <a:srcRect b="1802" l="0" r="0" t="1793"/>
          <a:stretch/>
        </p:blipFill>
        <p:spPr>
          <a:xfrm>
            <a:off x="730125" y="0"/>
            <a:ext cx="3748649" cy="5143501"/>
          </a:xfrm>
          <a:prstGeom prst="rect">
            <a:avLst/>
          </a:prstGeom>
          <a:noFill/>
          <a:ln>
            <a:noFill/>
          </a:ln>
        </p:spPr>
      </p:pic>
      <p:pic>
        <p:nvPicPr>
          <p:cNvPr id="198" name="Google Shape;198;p31"/>
          <p:cNvPicPr preferRelativeResize="0"/>
          <p:nvPr/>
        </p:nvPicPr>
        <p:blipFill rotWithShape="1">
          <a:blip r:embed="rId4">
            <a:alphaModFix/>
          </a:blip>
          <a:srcRect b="0" l="8969" r="8969" t="0"/>
          <a:stretch/>
        </p:blipFill>
        <p:spPr>
          <a:xfrm>
            <a:off x="5317700" y="0"/>
            <a:ext cx="3538677"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TEAM MEMBERS</a:t>
            </a:r>
            <a:endParaRPr>
              <a:latin typeface="Times New Roman"/>
              <a:ea typeface="Times New Roman"/>
              <a:cs typeface="Times New Roman"/>
              <a:sym typeface="Times New Roman"/>
            </a:endParaRPr>
          </a:p>
        </p:txBody>
      </p:sp>
      <p:sp>
        <p:nvSpPr>
          <p:cNvPr id="93" name="Google Shape;93;p1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GB"/>
              <a:t>Abishek T (99008003)</a:t>
            </a:r>
            <a:endParaRPr/>
          </a:p>
          <a:p>
            <a:pPr indent="-342900" lvl="0" marL="457200" rtl="0" algn="l">
              <a:spcBef>
                <a:spcPts val="0"/>
              </a:spcBef>
              <a:spcAft>
                <a:spcPts val="0"/>
              </a:spcAft>
              <a:buSzPts val="1800"/>
              <a:buAutoNum type="arabicPeriod"/>
            </a:pPr>
            <a:r>
              <a:rPr lang="en-GB"/>
              <a:t>Mohanapriya M S (99008004)</a:t>
            </a:r>
            <a:endParaRPr/>
          </a:p>
          <a:p>
            <a:pPr indent="-342900" lvl="0" marL="457200" rtl="0" algn="l">
              <a:spcBef>
                <a:spcPts val="0"/>
              </a:spcBef>
              <a:spcAft>
                <a:spcPts val="0"/>
              </a:spcAft>
              <a:buSzPts val="1800"/>
              <a:buAutoNum type="arabicPeriod"/>
            </a:pPr>
            <a:r>
              <a:rPr lang="en-GB"/>
              <a:t>Jeeva Narayanasamy (99008005)</a:t>
            </a:r>
            <a:endParaRPr/>
          </a:p>
          <a:p>
            <a:pPr indent="-342900" lvl="0" marL="457200" rtl="0" algn="l">
              <a:spcBef>
                <a:spcPts val="0"/>
              </a:spcBef>
              <a:spcAft>
                <a:spcPts val="0"/>
              </a:spcAft>
              <a:buSzPts val="1800"/>
              <a:buAutoNum type="arabicPeriod"/>
            </a:pPr>
            <a:r>
              <a:rPr lang="en-GB"/>
              <a:t>Jeya Suriya K (99008006)</a:t>
            </a:r>
            <a:endParaRPr/>
          </a:p>
          <a:p>
            <a:pPr indent="-342900" lvl="0" marL="457200" rtl="0" algn="l">
              <a:spcBef>
                <a:spcPts val="0"/>
              </a:spcBef>
              <a:spcAft>
                <a:spcPts val="0"/>
              </a:spcAft>
              <a:buSzPts val="1800"/>
              <a:buAutoNum type="arabicPeriod"/>
            </a:pPr>
            <a:r>
              <a:rPr lang="en-GB"/>
              <a:t>Atit Pokle (99007950)</a:t>
            </a:r>
            <a:endParaRPr/>
          </a:p>
          <a:p>
            <a:pPr indent="-342900" lvl="0" marL="457200" rtl="0" algn="l">
              <a:spcBef>
                <a:spcPts val="0"/>
              </a:spcBef>
              <a:spcAft>
                <a:spcPts val="0"/>
              </a:spcAft>
              <a:buSzPts val="1800"/>
              <a:buAutoNum type="arabicPeriod"/>
            </a:pPr>
            <a:r>
              <a:rPr lang="en-GB"/>
              <a:t>Vinod Patil (99007951)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ISOMETRIC VIEW</a:t>
            </a:r>
            <a:endParaRPr>
              <a:latin typeface="Times New Roman"/>
              <a:ea typeface="Times New Roman"/>
              <a:cs typeface="Times New Roman"/>
              <a:sym typeface="Times New Roman"/>
            </a:endParaRPr>
          </a:p>
        </p:txBody>
      </p:sp>
      <p:sp>
        <p:nvSpPr>
          <p:cNvPr id="204" name="Google Shape;204;p3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t>
            </a:r>
            <a:endParaRPr/>
          </a:p>
          <a:p>
            <a:pPr indent="0" lvl="0" marL="0" rtl="0" algn="l">
              <a:spcBef>
                <a:spcPts val="1200"/>
              </a:spcBef>
              <a:spcAft>
                <a:spcPts val="1200"/>
              </a:spcAft>
              <a:buNone/>
            </a:pPr>
            <a:r>
              <a:t/>
            </a:r>
            <a:endParaRPr/>
          </a:p>
        </p:txBody>
      </p:sp>
      <p:pic>
        <p:nvPicPr>
          <p:cNvPr id="205" name="Google Shape;205;p32"/>
          <p:cNvPicPr preferRelativeResize="0"/>
          <p:nvPr/>
        </p:nvPicPr>
        <p:blipFill>
          <a:blip r:embed="rId3">
            <a:alphaModFix/>
          </a:blip>
          <a:stretch>
            <a:fillRect/>
          </a:stretch>
        </p:blipFill>
        <p:spPr>
          <a:xfrm>
            <a:off x="311700" y="902250"/>
            <a:ext cx="6400999" cy="32626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ISOMETRIC VIEW</a:t>
            </a:r>
            <a:endParaRPr>
              <a:latin typeface="Times New Roman"/>
              <a:ea typeface="Times New Roman"/>
              <a:cs typeface="Times New Roman"/>
              <a:sym typeface="Times New Roman"/>
            </a:endParaRPr>
          </a:p>
        </p:txBody>
      </p:sp>
      <p:sp>
        <p:nvSpPr>
          <p:cNvPr id="211" name="Google Shape;211;p3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t>
            </a:r>
            <a:endParaRPr/>
          </a:p>
          <a:p>
            <a:pPr indent="0" lvl="0" marL="0" rtl="0" algn="l">
              <a:spcBef>
                <a:spcPts val="1200"/>
              </a:spcBef>
              <a:spcAft>
                <a:spcPts val="1200"/>
              </a:spcAft>
              <a:buNone/>
            </a:pPr>
            <a:r>
              <a:t/>
            </a:r>
            <a:endParaRPr/>
          </a:p>
        </p:txBody>
      </p:sp>
      <p:pic>
        <p:nvPicPr>
          <p:cNvPr id="212" name="Google Shape;212;p33"/>
          <p:cNvPicPr preferRelativeResize="0"/>
          <p:nvPr/>
        </p:nvPicPr>
        <p:blipFill rotWithShape="1">
          <a:blip r:embed="rId3">
            <a:alphaModFix/>
          </a:blip>
          <a:srcRect b="0" l="0" r="0" t="0"/>
          <a:stretch/>
        </p:blipFill>
        <p:spPr>
          <a:xfrm>
            <a:off x="311700" y="902250"/>
            <a:ext cx="6400999" cy="32626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COST ESTIMATION</a:t>
            </a:r>
            <a:endParaRPr>
              <a:latin typeface="Times New Roman"/>
              <a:ea typeface="Times New Roman"/>
              <a:cs typeface="Times New Roman"/>
              <a:sym typeface="Times New Roman"/>
            </a:endParaRPr>
          </a:p>
        </p:txBody>
      </p:sp>
      <p:sp>
        <p:nvSpPr>
          <p:cNvPr id="218" name="Google Shape;218;p3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t>
            </a:r>
            <a:endParaRPr/>
          </a:p>
        </p:txBody>
      </p:sp>
      <p:graphicFrame>
        <p:nvGraphicFramePr>
          <p:cNvPr id="219" name="Google Shape;219;p34"/>
          <p:cNvGraphicFramePr/>
          <p:nvPr/>
        </p:nvGraphicFramePr>
        <p:xfrm>
          <a:off x="952500" y="1619250"/>
          <a:ext cx="3000000" cy="3000000"/>
        </p:xfrm>
        <a:graphic>
          <a:graphicData uri="http://schemas.openxmlformats.org/drawingml/2006/table">
            <a:tbl>
              <a:tblPr>
                <a:noFill/>
                <a:tableStyleId>{F1090EB1-BF92-458C-8FE6-D0716ACA1F33}</a:tableStyleId>
              </a:tblPr>
              <a:tblGrid>
                <a:gridCol w="1809750"/>
                <a:gridCol w="1809750"/>
                <a:gridCol w="1809750"/>
                <a:gridCol w="1809750"/>
              </a:tblGrid>
              <a:tr h="381000">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S.No</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Materials</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Quantity</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Cost</a:t>
                      </a:r>
                      <a:endParaRPr>
                        <a:latin typeface="Times New Roman"/>
                        <a:ea typeface="Times New Roman"/>
                        <a:cs typeface="Times New Roman"/>
                        <a:sym typeface="Times New Roman"/>
                      </a:endParaRPr>
                    </a:p>
                  </a:txBody>
                  <a:tcPr marT="91425" marB="91425" marR="91425" marL="91425"/>
                </a:tc>
              </a:tr>
              <a:tr h="381000">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1.</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Mild steel</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123kg</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61,000 (approx.)</a:t>
                      </a:r>
                      <a:endParaRPr>
                        <a:latin typeface="Times New Roman"/>
                        <a:ea typeface="Times New Roman"/>
                        <a:cs typeface="Times New Roman"/>
                        <a:sym typeface="Times New Roman"/>
                      </a:endParaRPr>
                    </a:p>
                  </a:txBody>
                  <a:tcPr marT="91425" marB="91425" marR="91425" marL="91425"/>
                </a:tc>
              </a:tr>
              <a:tr h="381000">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Actuator</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30000 (approx.)</a:t>
                      </a:r>
                      <a:endParaRPr>
                        <a:latin typeface="Times New Roman"/>
                        <a:ea typeface="Times New Roman"/>
                        <a:cs typeface="Times New Roman"/>
                        <a:sym typeface="Times New Roman"/>
                      </a:endParaRPr>
                    </a:p>
                  </a:txBody>
                  <a:tcPr marT="91425" marB="91425" marR="91425" marL="91425"/>
                </a:tc>
              </a:tr>
              <a:tr h="381000">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Gripper</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1</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3000 (approx.)</a:t>
                      </a:r>
                      <a:endParaRPr>
                        <a:latin typeface="Times New Roman"/>
                        <a:ea typeface="Times New Roman"/>
                        <a:cs typeface="Times New Roman"/>
                        <a:sym typeface="Times New Roman"/>
                      </a:endParaRPr>
                    </a:p>
                  </a:txBody>
                  <a:tcPr marT="91425" marB="91425" marR="91425" marL="91425"/>
                </a:tc>
              </a:tr>
              <a:tr h="381000">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4.</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Motor</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1</a:t>
                      </a:r>
                      <a:endParaRPr>
                        <a:latin typeface="Times New Roman"/>
                        <a:ea typeface="Times New Roman"/>
                        <a:cs typeface="Times New Roman"/>
                        <a:sym typeface="Times New Roman"/>
                      </a:endParaRPr>
                    </a:p>
                  </a:txBody>
                  <a:tcPr marT="91425" marB="91425" marR="91425" marL="91425"/>
                </a:tc>
                <a:tc>
                  <a:txBody>
                    <a:bodyPr/>
                    <a:lstStyle/>
                    <a:p>
                      <a:pPr indent="0" lvl="0" marL="0" rtl="0" algn="l">
                        <a:spcBef>
                          <a:spcPts val="0"/>
                        </a:spcBef>
                        <a:spcAft>
                          <a:spcPts val="0"/>
                        </a:spcAft>
                        <a:buNone/>
                      </a:pPr>
                      <a:r>
                        <a:rPr lang="en-GB">
                          <a:latin typeface="Times New Roman"/>
                          <a:ea typeface="Times New Roman"/>
                          <a:cs typeface="Times New Roman"/>
                          <a:sym typeface="Times New Roman"/>
                        </a:rPr>
                        <a:t>10</a:t>
                      </a:r>
                      <a:r>
                        <a:rPr lang="en-GB">
                          <a:latin typeface="Times New Roman"/>
                          <a:ea typeface="Times New Roman"/>
                          <a:cs typeface="Times New Roman"/>
                          <a:sym typeface="Times New Roman"/>
                        </a:rPr>
                        <a:t>000 (approx.)</a:t>
                      </a:r>
                      <a:endParaRPr>
                        <a:latin typeface="Times New Roman"/>
                        <a:ea typeface="Times New Roman"/>
                        <a:cs typeface="Times New Roman"/>
                        <a:sym typeface="Times New Roman"/>
                      </a:endParaRPr>
                    </a:p>
                  </a:txBody>
                  <a:tcPr marT="91425" marB="91425" marR="91425" marL="91425"/>
                </a:tc>
              </a:tr>
            </a:tbl>
          </a:graphicData>
        </a:graphic>
      </p:graphicFrame>
      <p:sp>
        <p:nvSpPr>
          <p:cNvPr id="220" name="Google Shape;220;p34"/>
          <p:cNvSpPr txBox="1"/>
          <p:nvPr/>
        </p:nvSpPr>
        <p:spPr>
          <a:xfrm>
            <a:off x="1046125" y="3857625"/>
            <a:ext cx="365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Times New Roman"/>
                <a:ea typeface="Times New Roman"/>
                <a:cs typeface="Times New Roman"/>
                <a:sym typeface="Times New Roman"/>
              </a:rPr>
              <a:t>TOTAL = 104,000 (approx.)</a:t>
            </a:r>
            <a:endParaRPr>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CONCLUSION</a:t>
            </a:r>
            <a:endParaRPr>
              <a:latin typeface="Times New Roman"/>
              <a:ea typeface="Times New Roman"/>
              <a:cs typeface="Times New Roman"/>
              <a:sym typeface="Times New Roman"/>
            </a:endParaRPr>
          </a:p>
        </p:txBody>
      </p:sp>
      <p:sp>
        <p:nvSpPr>
          <p:cNvPr id="226" name="Google Shape;226;p3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solidFill>
                  <a:srgbClr val="000000"/>
                </a:solidFill>
                <a:latin typeface="Times New Roman"/>
                <a:ea typeface="Times New Roman"/>
                <a:cs typeface="Times New Roman"/>
                <a:sym typeface="Times New Roman"/>
              </a:rPr>
              <a:t>Gantry Loader for Milling Machine utilizes the combination of control systems with end effectors and precise dimensional properties of parts to transfer the work piece from pick-up location, till it unloads at the work table. Among various approachable solutions, we have selected a concept that emphasizes the minimal cost cutting factor along with reasonable automation in the work environment.</a:t>
            </a:r>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6"/>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PROBLEM STATEMENT</a:t>
            </a:r>
            <a:endParaRPr>
              <a:latin typeface="Times New Roman"/>
              <a:ea typeface="Times New Roman"/>
              <a:cs typeface="Times New Roman"/>
              <a:sym typeface="Times New Roman"/>
            </a:endParaRPr>
          </a:p>
        </p:txBody>
      </p:sp>
      <p:sp>
        <p:nvSpPr>
          <p:cNvPr id="99" name="Google Shape;99;p1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20000"/>
          </a:bodyPr>
          <a:lstStyle/>
          <a:p>
            <a:pPr indent="0" lvl="0" marL="0" rtl="0" algn="just">
              <a:spcBef>
                <a:spcPts val="1200"/>
              </a:spcBef>
              <a:spcAft>
                <a:spcPts val="0"/>
              </a:spcAft>
              <a:buNone/>
            </a:pPr>
            <a:r>
              <a:rPr lang="en-GB">
                <a:solidFill>
                  <a:srgbClr val="000000"/>
                </a:solidFill>
                <a:latin typeface="Times New Roman"/>
                <a:ea typeface="Times New Roman"/>
                <a:cs typeface="Times New Roman"/>
                <a:sym typeface="Times New Roman"/>
              </a:rPr>
              <a:t>It is required to design a gantry loader system for CNC milling machine for picking the workpiece from a specified location and place it on the milling machine table/vice. The weight carrying capacity of the loader should be minimum 3 kg. A vertical lift of 1500 mm, horizontal travel of 1000 mm is essential in the working envelope. We are required to design the mechanism for picking the workpiece from the pick up location and transfer it to the work table. The design should clearly provide the mechanism implemented, design calculations for strength/dimensions for each link/component and justify selection of any off-the-shelf component like bolts, bearings, bushes, motors, couplings etc. Also we can select the gripper/end effector of our choice but we need to clearly specify its features and limitations.</a:t>
            </a:r>
            <a:endParaRPr>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DESIGN SELECTION </a:t>
            </a:r>
            <a:endParaRPr>
              <a:latin typeface="Times New Roman"/>
              <a:ea typeface="Times New Roman"/>
              <a:cs typeface="Times New Roman"/>
              <a:sym typeface="Times New Roman"/>
            </a:endParaRPr>
          </a:p>
        </p:txBody>
      </p:sp>
      <p:sp>
        <p:nvSpPr>
          <p:cNvPr id="105" name="Google Shape;105;p1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None/>
            </a:pPr>
            <a:r>
              <a:rPr b="1" lang="en-GB" sz="4500">
                <a:solidFill>
                  <a:srgbClr val="000000"/>
                </a:solidFill>
                <a:latin typeface="Times New Roman"/>
                <a:ea typeface="Times New Roman"/>
                <a:cs typeface="Times New Roman"/>
                <a:sym typeface="Times New Roman"/>
              </a:rPr>
              <a:t>CONCEPT - I :</a:t>
            </a:r>
            <a:endParaRPr b="1" sz="45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n-GB" sz="4500">
                <a:solidFill>
                  <a:srgbClr val="000000"/>
                </a:solidFill>
                <a:latin typeface="Times New Roman"/>
                <a:ea typeface="Times New Roman"/>
                <a:cs typeface="Times New Roman"/>
                <a:sym typeface="Times New Roman"/>
              </a:rPr>
              <a:t>The design concept - I for the given problem statement involves a frame and sliding plate as major components of the system. Sliding plate will be supported by the frame in such a way so that the plate will we be easily slides under required force in axial direction. Basically this slider carries the pneumatic actuator with adaptive gripper as end effector to load the work piece. A high torque motor will be used to drive the end effector for loading and unloading.The required force to move the sliding plate will be given by a combination of gear systems, where a rack and pinion setup is axially coupled with spur gears to achieve the movement of required distance. The end of the rack that is used to move the plate will be welded or attached with the sliding plate to achieve push and pull. </a:t>
            </a:r>
            <a:endParaRPr sz="4500">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DESIGN SELECTION</a:t>
            </a:r>
            <a:endParaRPr>
              <a:latin typeface="Times New Roman"/>
              <a:ea typeface="Times New Roman"/>
              <a:cs typeface="Times New Roman"/>
              <a:sym typeface="Times New Roman"/>
            </a:endParaRPr>
          </a:p>
        </p:txBody>
      </p:sp>
      <p:sp>
        <p:nvSpPr>
          <p:cNvPr id="111" name="Google Shape;111;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000000"/>
                </a:solidFill>
                <a:latin typeface="Times New Roman"/>
                <a:ea typeface="Times New Roman"/>
                <a:cs typeface="Times New Roman"/>
                <a:sym typeface="Times New Roman"/>
              </a:rPr>
              <a:t>CONCEPT - II :</a:t>
            </a:r>
            <a:endParaRPr b="1">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n-GB">
                <a:solidFill>
                  <a:srgbClr val="000000"/>
                </a:solidFill>
                <a:latin typeface="Times New Roman"/>
                <a:ea typeface="Times New Roman"/>
                <a:cs typeface="Times New Roman"/>
                <a:sym typeface="Times New Roman"/>
              </a:rPr>
              <a:t>The design concept - II for GLMM is almost similar to the working of concept - I, where a sliding plate is supported by frame also it carries a pneumatic actuators with adaptive grippers to load and unload the work piece. The main difference between both concepts is the source of push and pull force . In this concept, another pneumatic actuator is employed to make the required sliding motion of plate instead of gear systems. The rack that is required to make contact with sliding plate will be replaced by the piston rod of the actuator.</a:t>
            </a:r>
            <a:endParaRPr>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DESIGN SELECTION</a:t>
            </a:r>
            <a:endParaRPr>
              <a:latin typeface="Times New Roman"/>
              <a:ea typeface="Times New Roman"/>
              <a:cs typeface="Times New Roman"/>
              <a:sym typeface="Times New Roman"/>
            </a:endParaRPr>
          </a:p>
        </p:txBody>
      </p:sp>
      <p:sp>
        <p:nvSpPr>
          <p:cNvPr id="117" name="Google Shape;117;p1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solidFill>
                  <a:srgbClr val="000000"/>
                </a:solidFill>
                <a:latin typeface="Times New Roman"/>
                <a:ea typeface="Times New Roman"/>
                <a:cs typeface="Times New Roman"/>
                <a:sym typeface="Times New Roman"/>
              </a:rPr>
              <a:t>CONCEPT SKETCH - I</a:t>
            </a:r>
            <a:endParaRPr>
              <a:solidFill>
                <a:srgbClr val="000000"/>
              </a:solidFill>
              <a:latin typeface="Times New Roman"/>
              <a:ea typeface="Times New Roman"/>
              <a:cs typeface="Times New Roman"/>
              <a:sym typeface="Times New Roman"/>
            </a:endParaRPr>
          </a:p>
        </p:txBody>
      </p:sp>
      <p:pic>
        <p:nvPicPr>
          <p:cNvPr id="118" name="Google Shape;118;p18"/>
          <p:cNvPicPr preferRelativeResize="0"/>
          <p:nvPr/>
        </p:nvPicPr>
        <p:blipFill rotWithShape="1">
          <a:blip r:embed="rId3">
            <a:alphaModFix/>
          </a:blip>
          <a:srcRect b="41293" l="23124" r="0" t="41293"/>
          <a:stretch/>
        </p:blipFill>
        <p:spPr>
          <a:xfrm>
            <a:off x="479475" y="1742050"/>
            <a:ext cx="6511939" cy="829699"/>
          </a:xfrm>
          <a:prstGeom prst="rect">
            <a:avLst/>
          </a:prstGeom>
          <a:noFill/>
          <a:ln>
            <a:noFill/>
          </a:ln>
        </p:spPr>
      </p:pic>
      <p:pic>
        <p:nvPicPr>
          <p:cNvPr id="119" name="Google Shape;119;p18"/>
          <p:cNvPicPr preferRelativeResize="0"/>
          <p:nvPr/>
        </p:nvPicPr>
        <p:blipFill rotWithShape="1">
          <a:blip r:embed="rId4">
            <a:alphaModFix/>
          </a:blip>
          <a:srcRect b="33309" l="22759" r="1802" t="54873"/>
          <a:stretch/>
        </p:blipFill>
        <p:spPr>
          <a:xfrm>
            <a:off x="479475" y="3247375"/>
            <a:ext cx="6897811" cy="607800"/>
          </a:xfrm>
          <a:prstGeom prst="rect">
            <a:avLst/>
          </a:prstGeom>
          <a:noFill/>
          <a:ln>
            <a:noFill/>
          </a:ln>
        </p:spPr>
      </p:pic>
      <p:sp>
        <p:nvSpPr>
          <p:cNvPr id="120" name="Google Shape;120;p18"/>
          <p:cNvSpPr txBox="1"/>
          <p:nvPr/>
        </p:nvSpPr>
        <p:spPr>
          <a:xfrm>
            <a:off x="311700" y="2785675"/>
            <a:ext cx="2811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latin typeface="Times New Roman"/>
                <a:ea typeface="Times New Roman"/>
                <a:cs typeface="Times New Roman"/>
                <a:sym typeface="Times New Roman"/>
              </a:rPr>
              <a:t>CONCEPT SKETCH - II</a:t>
            </a:r>
            <a:endParaRPr sz="18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SELECTION OF DESIGN</a:t>
            </a:r>
            <a:endParaRPr>
              <a:latin typeface="Times New Roman"/>
              <a:ea typeface="Times New Roman"/>
              <a:cs typeface="Times New Roman"/>
              <a:sym typeface="Times New Roman"/>
            </a:endParaRPr>
          </a:p>
        </p:txBody>
      </p:sp>
      <p:sp>
        <p:nvSpPr>
          <p:cNvPr id="126" name="Google Shape;126;p1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000000"/>
                </a:solidFill>
                <a:latin typeface="Times New Roman"/>
                <a:ea typeface="Times New Roman"/>
                <a:cs typeface="Times New Roman"/>
                <a:sym typeface="Times New Roman"/>
              </a:rPr>
              <a:t>FINAL DESIGN CONCEPT :</a:t>
            </a:r>
            <a:endParaRPr b="1">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n-GB">
                <a:solidFill>
                  <a:srgbClr val="000000"/>
                </a:solidFill>
                <a:latin typeface="Times New Roman"/>
                <a:ea typeface="Times New Roman"/>
                <a:cs typeface="Times New Roman"/>
                <a:sym typeface="Times New Roman"/>
              </a:rPr>
              <a:t>We have selected the design concept - II to address the problem statement due to following reasons :</a:t>
            </a:r>
            <a:endParaRPr>
              <a:solidFill>
                <a:srgbClr val="000000"/>
              </a:solidFill>
              <a:latin typeface="Times New Roman"/>
              <a:ea typeface="Times New Roman"/>
              <a:cs typeface="Times New Roman"/>
              <a:sym typeface="Times New Roman"/>
            </a:endParaRPr>
          </a:p>
          <a:p>
            <a:pPr indent="-342900" lvl="0" marL="457200" rtl="0" algn="l">
              <a:spcBef>
                <a:spcPts val="1200"/>
              </a:spcBef>
              <a:spcAft>
                <a:spcPts val="0"/>
              </a:spcAft>
              <a:buClr>
                <a:srgbClr val="000000"/>
              </a:buClr>
              <a:buSzPts val="1800"/>
              <a:buFont typeface="Times New Roman"/>
              <a:buChar char="●"/>
            </a:pPr>
            <a:r>
              <a:rPr lang="en-GB">
                <a:solidFill>
                  <a:srgbClr val="000000"/>
                </a:solidFill>
                <a:latin typeface="Times New Roman"/>
                <a:ea typeface="Times New Roman"/>
                <a:cs typeface="Times New Roman"/>
                <a:sym typeface="Times New Roman"/>
              </a:rPr>
              <a:t>Actuators are more reliable than gear drives, </a:t>
            </a:r>
            <a:r>
              <a:rPr lang="en-GB">
                <a:solidFill>
                  <a:srgbClr val="000000"/>
                </a:solidFill>
                <a:latin typeface="Times New Roman"/>
                <a:ea typeface="Times New Roman"/>
                <a:cs typeface="Times New Roman"/>
                <a:sym typeface="Times New Roman"/>
              </a:rPr>
              <a:t>because</a:t>
            </a:r>
            <a:r>
              <a:rPr lang="en-GB">
                <a:solidFill>
                  <a:srgbClr val="000000"/>
                </a:solidFill>
                <a:latin typeface="Times New Roman"/>
                <a:ea typeface="Times New Roman"/>
                <a:cs typeface="Times New Roman"/>
                <a:sym typeface="Times New Roman"/>
              </a:rPr>
              <a:t> of their flexibility.</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GB">
                <a:solidFill>
                  <a:srgbClr val="000000"/>
                </a:solidFill>
                <a:latin typeface="Times New Roman"/>
                <a:ea typeface="Times New Roman"/>
                <a:cs typeface="Times New Roman"/>
                <a:sym typeface="Times New Roman"/>
              </a:rPr>
              <a:t>Gear drives make system more complex, however actuators make system compact.</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GB">
                <a:solidFill>
                  <a:srgbClr val="000000"/>
                </a:solidFill>
                <a:latin typeface="Times New Roman"/>
                <a:ea typeface="Times New Roman"/>
                <a:cs typeface="Times New Roman"/>
                <a:sym typeface="Times New Roman"/>
              </a:rPr>
              <a:t>When the </a:t>
            </a:r>
            <a:r>
              <a:rPr lang="en-GB">
                <a:solidFill>
                  <a:srgbClr val="000000"/>
                </a:solidFill>
                <a:latin typeface="Times New Roman"/>
                <a:ea typeface="Times New Roman"/>
                <a:cs typeface="Times New Roman"/>
                <a:sym typeface="Times New Roman"/>
              </a:rPr>
              <a:t>workpiece</a:t>
            </a:r>
            <a:r>
              <a:rPr lang="en-GB">
                <a:solidFill>
                  <a:srgbClr val="000000"/>
                </a:solidFill>
                <a:latin typeface="Times New Roman"/>
                <a:ea typeface="Times New Roman"/>
                <a:cs typeface="Times New Roman"/>
                <a:sym typeface="Times New Roman"/>
              </a:rPr>
              <a:t> exceeds the </a:t>
            </a:r>
            <a:r>
              <a:rPr lang="en-GB">
                <a:solidFill>
                  <a:srgbClr val="000000"/>
                </a:solidFill>
                <a:latin typeface="Times New Roman"/>
                <a:ea typeface="Times New Roman"/>
                <a:cs typeface="Times New Roman"/>
                <a:sym typeface="Times New Roman"/>
              </a:rPr>
              <a:t>minimum</a:t>
            </a:r>
            <a:r>
              <a:rPr lang="en-GB">
                <a:solidFill>
                  <a:srgbClr val="000000"/>
                </a:solidFill>
                <a:latin typeface="Times New Roman"/>
                <a:ea typeface="Times New Roman"/>
                <a:cs typeface="Times New Roman"/>
                <a:sym typeface="Times New Roman"/>
              </a:rPr>
              <a:t> load, then there will be a possibility of vibrations, noise and collapse of the gear drives ( under cost cutting factor ).</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GB">
                <a:solidFill>
                  <a:srgbClr val="000000"/>
                </a:solidFill>
                <a:latin typeface="Times New Roman"/>
                <a:ea typeface="Times New Roman"/>
                <a:cs typeface="Times New Roman"/>
                <a:sym typeface="Times New Roman"/>
              </a:rPr>
              <a:t>Less </a:t>
            </a:r>
            <a:r>
              <a:rPr lang="en-GB">
                <a:solidFill>
                  <a:srgbClr val="000000"/>
                </a:solidFill>
                <a:latin typeface="Times New Roman"/>
                <a:ea typeface="Times New Roman"/>
                <a:cs typeface="Times New Roman"/>
                <a:sym typeface="Times New Roman"/>
              </a:rPr>
              <a:t>maintenance required</a:t>
            </a:r>
            <a:r>
              <a:rPr lang="en-GB">
                <a:solidFill>
                  <a:srgbClr val="000000"/>
                </a:solidFill>
                <a:latin typeface="Times New Roman"/>
                <a:ea typeface="Times New Roman"/>
                <a:cs typeface="Times New Roman"/>
                <a:sym typeface="Times New Roman"/>
              </a:rPr>
              <a:t> in actuators than gear drives.</a:t>
            </a:r>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ORTHOGRAPHIC VIEW</a:t>
            </a:r>
            <a:endParaRPr>
              <a:latin typeface="Times New Roman"/>
              <a:ea typeface="Times New Roman"/>
              <a:cs typeface="Times New Roman"/>
              <a:sym typeface="Times New Roman"/>
            </a:endParaRPr>
          </a:p>
        </p:txBody>
      </p:sp>
      <p:sp>
        <p:nvSpPr>
          <p:cNvPr id="132" name="Google Shape;132;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t>
            </a:r>
            <a:endParaRPr/>
          </a:p>
        </p:txBody>
      </p:sp>
      <p:pic>
        <p:nvPicPr>
          <p:cNvPr id="133" name="Google Shape;133;p20"/>
          <p:cNvPicPr preferRelativeResize="0"/>
          <p:nvPr/>
        </p:nvPicPr>
        <p:blipFill rotWithShape="1">
          <a:blip r:embed="rId3">
            <a:alphaModFix/>
          </a:blip>
          <a:srcRect b="11361" l="25739" r="27426" t="20809"/>
          <a:stretch/>
        </p:blipFill>
        <p:spPr>
          <a:xfrm>
            <a:off x="1314250" y="1017800"/>
            <a:ext cx="4973448" cy="3621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Times New Roman"/>
                <a:ea typeface="Times New Roman"/>
                <a:cs typeface="Times New Roman"/>
                <a:sym typeface="Times New Roman"/>
              </a:rPr>
              <a:t>MATERIAL SELECTION</a:t>
            </a:r>
            <a:endParaRPr>
              <a:latin typeface="Times New Roman"/>
              <a:ea typeface="Times New Roman"/>
              <a:cs typeface="Times New Roman"/>
              <a:sym typeface="Times New Roman"/>
            </a:endParaRPr>
          </a:p>
        </p:txBody>
      </p:sp>
      <p:sp>
        <p:nvSpPr>
          <p:cNvPr id="139" name="Google Shape;139;p2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Font typeface="Times New Roman"/>
              <a:buChar char="●"/>
            </a:pPr>
            <a:r>
              <a:rPr lang="en-GB">
                <a:solidFill>
                  <a:srgbClr val="000000"/>
                </a:solidFill>
                <a:latin typeface="Times New Roman"/>
                <a:ea typeface="Times New Roman"/>
                <a:cs typeface="Times New Roman"/>
                <a:sym typeface="Times New Roman"/>
              </a:rPr>
              <a:t>Material of the sliding plate that carries actuator along with gripper in unloaded condition and actuator along with gripper holding job of minimum 3kg weight in loaded condition, requires reasonable ductile property to make an axial </a:t>
            </a:r>
            <a:r>
              <a:rPr lang="en-GB">
                <a:solidFill>
                  <a:srgbClr val="000000"/>
                </a:solidFill>
                <a:latin typeface="Times New Roman"/>
                <a:ea typeface="Times New Roman"/>
                <a:cs typeface="Times New Roman"/>
                <a:sym typeface="Times New Roman"/>
              </a:rPr>
              <a:t>movement</a:t>
            </a:r>
            <a:r>
              <a:rPr lang="en-GB">
                <a:solidFill>
                  <a:srgbClr val="000000"/>
                </a:solidFill>
                <a:latin typeface="Times New Roman"/>
                <a:ea typeface="Times New Roman"/>
                <a:cs typeface="Times New Roman"/>
                <a:sym typeface="Times New Roman"/>
              </a:rPr>
              <a:t> by withholding all the load. Mild steel is a desired material for this application since it has good ductility to </a:t>
            </a:r>
            <a:r>
              <a:rPr lang="en-GB">
                <a:solidFill>
                  <a:srgbClr val="000000"/>
                </a:solidFill>
                <a:latin typeface="Times New Roman"/>
                <a:ea typeface="Times New Roman"/>
                <a:cs typeface="Times New Roman"/>
                <a:sym typeface="Times New Roman"/>
              </a:rPr>
              <a:t>withstand</a:t>
            </a:r>
            <a:r>
              <a:rPr lang="en-GB">
                <a:solidFill>
                  <a:srgbClr val="000000"/>
                </a:solidFill>
                <a:latin typeface="Times New Roman"/>
                <a:ea typeface="Times New Roman"/>
                <a:cs typeface="Times New Roman"/>
                <a:sym typeface="Times New Roman"/>
              </a:rPr>
              <a:t> tension.</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GB">
                <a:solidFill>
                  <a:srgbClr val="000000"/>
                </a:solidFill>
                <a:latin typeface="Times New Roman"/>
                <a:ea typeface="Times New Roman"/>
                <a:cs typeface="Times New Roman"/>
                <a:sym typeface="Times New Roman"/>
              </a:rPr>
              <a:t>The frame of the GLMM that carries the actuator system along with sliding plate of respectable amount of weight, should also able to </a:t>
            </a:r>
            <a:r>
              <a:rPr lang="en-GB">
                <a:solidFill>
                  <a:srgbClr val="000000"/>
                </a:solidFill>
                <a:latin typeface="Times New Roman"/>
                <a:ea typeface="Times New Roman"/>
                <a:cs typeface="Times New Roman"/>
                <a:sym typeface="Times New Roman"/>
              </a:rPr>
              <a:t>withstand</a:t>
            </a:r>
            <a:r>
              <a:rPr lang="en-GB">
                <a:solidFill>
                  <a:srgbClr val="000000"/>
                </a:solidFill>
                <a:latin typeface="Times New Roman"/>
                <a:ea typeface="Times New Roman"/>
                <a:cs typeface="Times New Roman"/>
                <a:sym typeface="Times New Roman"/>
              </a:rPr>
              <a:t> over all tension and bending. Since mild steel is good with withstanding </a:t>
            </a:r>
            <a:r>
              <a:rPr lang="en-GB">
                <a:solidFill>
                  <a:srgbClr val="000000"/>
                </a:solidFill>
                <a:latin typeface="Times New Roman"/>
                <a:ea typeface="Times New Roman"/>
                <a:cs typeface="Times New Roman"/>
                <a:sym typeface="Times New Roman"/>
              </a:rPr>
              <a:t>tension</a:t>
            </a:r>
            <a:r>
              <a:rPr lang="en-GB">
                <a:solidFill>
                  <a:srgbClr val="000000"/>
                </a:solidFill>
                <a:latin typeface="Times New Roman"/>
                <a:ea typeface="Times New Roman"/>
                <a:cs typeface="Times New Roman"/>
                <a:sym typeface="Times New Roman"/>
              </a:rPr>
              <a:t> by having reasonable </a:t>
            </a:r>
            <a:r>
              <a:rPr lang="en-GB">
                <a:solidFill>
                  <a:srgbClr val="000000"/>
                </a:solidFill>
                <a:latin typeface="Times New Roman"/>
                <a:ea typeface="Times New Roman"/>
                <a:cs typeface="Times New Roman"/>
                <a:sym typeface="Times New Roman"/>
              </a:rPr>
              <a:t>yield strength and its nature of machinability and weldability makes it suitable for body frame of GLMM.</a:t>
            </a:r>
            <a:endParaRPr>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